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15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0113F-5B81-4D61-8C8C-86805F4A332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E2ED283-2961-461F-9525-1B89122372BD}">
      <dgm:prSet phldrT="[Texto]"/>
      <dgm:spPr/>
      <dgm:t>
        <a:bodyPr/>
        <a:lstStyle/>
        <a:p>
          <a:r>
            <a:rPr lang="es-ES" dirty="0" smtClean="0"/>
            <a:t>MARCA</a:t>
          </a:r>
          <a:endParaRPr lang="es-ES" dirty="0"/>
        </a:p>
      </dgm:t>
    </dgm:pt>
    <dgm:pt modelId="{60DBDE80-318E-43A3-9E28-0B8568B0D2B8}" type="parTrans" cxnId="{E96B51E6-64B7-4F83-B153-46B6BC05C240}">
      <dgm:prSet/>
      <dgm:spPr/>
      <dgm:t>
        <a:bodyPr/>
        <a:lstStyle/>
        <a:p>
          <a:endParaRPr lang="es-ES"/>
        </a:p>
      </dgm:t>
    </dgm:pt>
    <dgm:pt modelId="{A1463E43-A67A-4A36-82A9-52F7503DEDCD}" type="sibTrans" cxnId="{E96B51E6-64B7-4F83-B153-46B6BC05C240}">
      <dgm:prSet/>
      <dgm:spPr/>
      <dgm:t>
        <a:bodyPr/>
        <a:lstStyle/>
        <a:p>
          <a:endParaRPr lang="es-ES"/>
        </a:p>
      </dgm:t>
    </dgm:pt>
    <dgm:pt modelId="{1A137462-9FE8-4043-A768-F8AE38955EFD}">
      <dgm:prSet phldrT="[Texto]"/>
      <dgm:spPr/>
      <dgm:t>
        <a:bodyPr/>
        <a:lstStyle/>
        <a:p>
          <a:r>
            <a:rPr lang="es-ES" dirty="0" smtClean="0"/>
            <a:t>LOGOTIPO</a:t>
          </a:r>
          <a:endParaRPr lang="es-ES" dirty="0"/>
        </a:p>
      </dgm:t>
    </dgm:pt>
    <dgm:pt modelId="{1F26A8D7-8961-4A2F-AB88-C248B3A4A3EF}" type="parTrans" cxnId="{E4F08B08-A8BC-40D1-B116-5EB5F4CA5D09}">
      <dgm:prSet/>
      <dgm:spPr/>
      <dgm:t>
        <a:bodyPr/>
        <a:lstStyle/>
        <a:p>
          <a:endParaRPr lang="es-ES" dirty="0"/>
        </a:p>
      </dgm:t>
    </dgm:pt>
    <dgm:pt modelId="{2CDF0B4C-8531-40E6-BDE9-1F4A1D17B4ED}" type="sibTrans" cxnId="{E4F08B08-A8BC-40D1-B116-5EB5F4CA5D09}">
      <dgm:prSet/>
      <dgm:spPr/>
      <dgm:t>
        <a:bodyPr/>
        <a:lstStyle/>
        <a:p>
          <a:endParaRPr lang="es-ES"/>
        </a:p>
      </dgm:t>
    </dgm:pt>
    <dgm:pt modelId="{5F13C2AB-0EAE-47DD-8BC0-9555099D5624}" type="pres">
      <dgm:prSet presAssocID="{DFC0113F-5B81-4D61-8C8C-86805F4A332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58A652-B8FB-49AF-A866-3B64C5709087}" type="pres">
      <dgm:prSet presAssocID="{9E2ED283-2961-461F-9525-1B89122372BD}" presName="centerShape" presStyleLbl="node0" presStyleIdx="0" presStyleCnt="1"/>
      <dgm:spPr/>
      <dgm:t>
        <a:bodyPr/>
        <a:lstStyle/>
        <a:p>
          <a:endParaRPr lang="en-US"/>
        </a:p>
      </dgm:t>
    </dgm:pt>
    <dgm:pt modelId="{7CFFFB2C-3838-49B0-BD79-D9A56F6A7F24}" type="pres">
      <dgm:prSet presAssocID="{1F26A8D7-8961-4A2F-AB88-C248B3A4A3EF}" presName="Name9" presStyleLbl="parChTrans1D2" presStyleIdx="0" presStyleCnt="1"/>
      <dgm:spPr/>
      <dgm:t>
        <a:bodyPr/>
        <a:lstStyle/>
        <a:p>
          <a:endParaRPr lang="en-US"/>
        </a:p>
      </dgm:t>
    </dgm:pt>
    <dgm:pt modelId="{A05BA476-D994-4C20-AD0A-8AAC64A0B66C}" type="pres">
      <dgm:prSet presAssocID="{1F26A8D7-8961-4A2F-AB88-C248B3A4A3EF}" presName="connTx" presStyleLbl="parChTrans1D2" presStyleIdx="0" presStyleCnt="1"/>
      <dgm:spPr/>
      <dgm:t>
        <a:bodyPr/>
        <a:lstStyle/>
        <a:p>
          <a:endParaRPr lang="en-US"/>
        </a:p>
      </dgm:t>
    </dgm:pt>
    <dgm:pt modelId="{D90C1FD9-8B37-4D9D-B4D6-6CAE0AA3E4D1}" type="pres">
      <dgm:prSet presAssocID="{1A137462-9FE8-4043-A768-F8AE38955EF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6B51E6-64B7-4F83-B153-46B6BC05C240}" srcId="{DFC0113F-5B81-4D61-8C8C-86805F4A3329}" destId="{9E2ED283-2961-461F-9525-1B89122372BD}" srcOrd="0" destOrd="0" parTransId="{60DBDE80-318E-43A3-9E28-0B8568B0D2B8}" sibTransId="{A1463E43-A67A-4A36-82A9-52F7503DEDCD}"/>
    <dgm:cxn modelId="{7D376441-96DF-457B-8BCE-E2B177FE3442}" type="presOf" srcId="{1A137462-9FE8-4043-A768-F8AE38955EFD}" destId="{D90C1FD9-8B37-4D9D-B4D6-6CAE0AA3E4D1}" srcOrd="0" destOrd="0" presId="urn:microsoft.com/office/officeart/2005/8/layout/radial1"/>
    <dgm:cxn modelId="{A9DA917C-CB35-496A-83C5-4D62757A5C27}" type="presOf" srcId="{1F26A8D7-8961-4A2F-AB88-C248B3A4A3EF}" destId="{7CFFFB2C-3838-49B0-BD79-D9A56F6A7F24}" srcOrd="0" destOrd="0" presId="urn:microsoft.com/office/officeart/2005/8/layout/radial1"/>
    <dgm:cxn modelId="{862308C8-2D3C-4BF9-9B26-6C81BC70DC99}" type="presOf" srcId="{1F26A8D7-8961-4A2F-AB88-C248B3A4A3EF}" destId="{A05BA476-D994-4C20-AD0A-8AAC64A0B66C}" srcOrd="1" destOrd="0" presId="urn:microsoft.com/office/officeart/2005/8/layout/radial1"/>
    <dgm:cxn modelId="{B30C0918-B0F4-4601-BF24-48CFF2EECDD5}" type="presOf" srcId="{DFC0113F-5B81-4D61-8C8C-86805F4A3329}" destId="{5F13C2AB-0EAE-47DD-8BC0-9555099D5624}" srcOrd="0" destOrd="0" presId="urn:microsoft.com/office/officeart/2005/8/layout/radial1"/>
    <dgm:cxn modelId="{E4F08B08-A8BC-40D1-B116-5EB5F4CA5D09}" srcId="{9E2ED283-2961-461F-9525-1B89122372BD}" destId="{1A137462-9FE8-4043-A768-F8AE38955EFD}" srcOrd="0" destOrd="0" parTransId="{1F26A8D7-8961-4A2F-AB88-C248B3A4A3EF}" sibTransId="{2CDF0B4C-8531-40E6-BDE9-1F4A1D17B4ED}"/>
    <dgm:cxn modelId="{1E8D35FC-FE7B-46AB-863F-6374C8E8B472}" type="presOf" srcId="{9E2ED283-2961-461F-9525-1B89122372BD}" destId="{3358A652-B8FB-49AF-A866-3B64C5709087}" srcOrd="0" destOrd="0" presId="urn:microsoft.com/office/officeart/2005/8/layout/radial1"/>
    <dgm:cxn modelId="{8E833E31-E112-463D-963E-FDDD6C429B79}" type="presParOf" srcId="{5F13C2AB-0EAE-47DD-8BC0-9555099D5624}" destId="{3358A652-B8FB-49AF-A866-3B64C5709087}" srcOrd="0" destOrd="0" presId="urn:microsoft.com/office/officeart/2005/8/layout/radial1"/>
    <dgm:cxn modelId="{A0391B34-FCAC-4B94-8F79-F96EC6937FAB}" type="presParOf" srcId="{5F13C2AB-0EAE-47DD-8BC0-9555099D5624}" destId="{7CFFFB2C-3838-49B0-BD79-D9A56F6A7F24}" srcOrd="1" destOrd="0" presId="urn:microsoft.com/office/officeart/2005/8/layout/radial1"/>
    <dgm:cxn modelId="{B8C0391F-FA84-4863-AB7F-FFA955024ABA}" type="presParOf" srcId="{7CFFFB2C-3838-49B0-BD79-D9A56F6A7F24}" destId="{A05BA476-D994-4C20-AD0A-8AAC64A0B66C}" srcOrd="0" destOrd="0" presId="urn:microsoft.com/office/officeart/2005/8/layout/radial1"/>
    <dgm:cxn modelId="{34081031-1345-4F5D-AF30-2C3E63F74DBA}" type="presParOf" srcId="{5F13C2AB-0EAE-47DD-8BC0-9555099D5624}" destId="{D90C1FD9-8B37-4D9D-B4D6-6CAE0AA3E4D1}" srcOrd="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8A652-B8FB-49AF-A866-3B64C5709087}">
      <dsp:nvSpPr>
        <dsp:cNvPr id="0" name=""/>
        <dsp:cNvSpPr/>
      </dsp:nvSpPr>
      <dsp:spPr>
        <a:xfrm>
          <a:off x="2530" y="185038"/>
          <a:ext cx="2213578" cy="22135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MARCA</a:t>
          </a:r>
          <a:endParaRPr lang="es-ES" sz="3800" kern="1200" dirty="0"/>
        </a:p>
      </dsp:txBody>
      <dsp:txXfrm>
        <a:off x="326701" y="509209"/>
        <a:ext cx="1565236" cy="1565236"/>
      </dsp:txXfrm>
    </dsp:sp>
    <dsp:sp modelId="{7CFFFB2C-3838-49B0-BD79-D9A56F6A7F24}">
      <dsp:nvSpPr>
        <dsp:cNvPr id="0" name=""/>
        <dsp:cNvSpPr/>
      </dsp:nvSpPr>
      <dsp:spPr>
        <a:xfrm>
          <a:off x="2216108" y="1252760"/>
          <a:ext cx="667229" cy="78134"/>
        </a:xfrm>
        <a:custGeom>
          <a:avLst/>
          <a:gdLst/>
          <a:ahLst/>
          <a:cxnLst/>
          <a:rect l="0" t="0" r="0" b="0"/>
          <a:pathLst>
            <a:path>
              <a:moveTo>
                <a:pt x="0" y="39067"/>
              </a:moveTo>
              <a:lnTo>
                <a:pt x="667229" y="390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2533042" y="1275147"/>
        <a:ext cx="33361" cy="33361"/>
      </dsp:txXfrm>
    </dsp:sp>
    <dsp:sp modelId="{D90C1FD9-8B37-4D9D-B4D6-6CAE0AA3E4D1}">
      <dsp:nvSpPr>
        <dsp:cNvPr id="0" name=""/>
        <dsp:cNvSpPr/>
      </dsp:nvSpPr>
      <dsp:spPr>
        <a:xfrm>
          <a:off x="2883338" y="185038"/>
          <a:ext cx="2213578" cy="22135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LOGOTIPO</a:t>
          </a:r>
          <a:endParaRPr lang="es-ES" sz="2600" kern="1200" dirty="0"/>
        </a:p>
      </dsp:txBody>
      <dsp:txXfrm>
        <a:off x="3207509" y="509209"/>
        <a:ext cx="1565236" cy="1565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9B3A7-61A3-48DC-AE3E-55784D187265}" type="datetimeFigureOut">
              <a:rPr lang="es-CL" smtClean="0"/>
              <a:t>19-10-2014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E1F23-A788-4E71-82A3-87F22DD34C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158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12A2A-9D09-444A-87C2-BA11F273D026}" type="slidenum">
              <a:rPr lang="es-ES"/>
              <a:pPr/>
              <a:t>2</a:t>
            </a:fld>
            <a:endParaRPr lang="es-ES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0434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D924E-85D7-415E-B751-AAE9B59AFC38}" type="slidenum">
              <a:rPr lang="es-ES"/>
              <a:pPr/>
              <a:t>12</a:t>
            </a:fld>
            <a:endParaRPr lang="es-E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89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8431C-246E-4711-9295-CDF2C88D298F}" type="slidenum">
              <a:rPr lang="es-ES"/>
              <a:pPr/>
              <a:t>13</a:t>
            </a:fld>
            <a:endParaRPr lang="es-E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994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73308-6949-4F48-9BC0-E1DB093E726B}" type="slidenum">
              <a:rPr lang="es-ES"/>
              <a:pPr/>
              <a:t>3</a:t>
            </a:fld>
            <a:endParaRPr lang="es-ES" dirty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046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768EB-5F32-4EF5-AEA5-A5A6D28284CC}" type="slidenum">
              <a:rPr lang="es-ES"/>
              <a:pPr/>
              <a:t>4</a:t>
            </a:fld>
            <a:endParaRPr lang="es-ES" dirty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910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26249C-7B3E-444E-A07A-E911B6D93B6A}" type="slidenum">
              <a:rPr lang="es-ES"/>
              <a:pPr/>
              <a:t>5</a:t>
            </a:fld>
            <a:endParaRPr lang="es-E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863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68C6C-0647-45EC-A394-BE02B4E12DFB}" type="slidenum">
              <a:rPr lang="es-ES"/>
              <a:pPr/>
              <a:t>7</a:t>
            </a:fld>
            <a:endParaRPr lang="es-ES" dirty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314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269127-B48F-46FF-B0D4-CB9D340F60BB}" type="slidenum">
              <a:rPr lang="es-ES"/>
              <a:pPr/>
              <a:t>8</a:t>
            </a:fld>
            <a:endParaRPr lang="es-E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16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3EF9C-15A5-4606-A55C-D8B99C4BEEB2}" type="slidenum">
              <a:rPr lang="es-ES"/>
              <a:pPr/>
              <a:t>9</a:t>
            </a:fld>
            <a:endParaRPr lang="es-E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500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F8E84-A7B4-4CDA-A04E-D1A9DAB64BE2}" type="slidenum">
              <a:rPr lang="es-ES"/>
              <a:pPr/>
              <a:t>10</a:t>
            </a:fld>
            <a:endParaRPr lang="es-E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768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52830-1784-4FAA-9011-919E4DA08BA1}" type="slidenum">
              <a:rPr lang="es-ES"/>
              <a:pPr/>
              <a:t>11</a:t>
            </a:fld>
            <a:endParaRPr lang="es-E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2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6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01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66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7454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06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59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83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09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56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7B2D3E9E-A95C-48F2-B4BF-A71542E0BE9A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35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14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04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73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54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95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90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089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42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es/imgres?imgurl=http://www.sport-baur.de/Laufschuhe/nike_logo_gescannt.gif&amp;imgrefurl=http://www.sport-baur.de/Laufschuhe/body_laufschuhe.html&amp;h=1106&amp;w=1768&amp;sz=68&amp;tbnid=os-_yNQ8q9MJ:&amp;tbnh=93&amp;tbnw=148&amp;start=2&amp;prev=/images?q=nike+logo&amp;hl=es&amp;lr=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es/imgres?imgurl=www.asturoccidente.com/Asturias_paraiso_natural.JPG&amp;imgrefurl=http://www.asturoccidente.com/&amp;h=411&amp;w=1450&amp;prev=/images?q=asturias+paraiso+natural&amp;svnum=10&amp;hl=es&amp;lr=&amp;ie=UTF-8&amp;oe=UTF-8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dlogo.com/vote?id=224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xs4all.nl/~kassiesa/bert/uefa/logo-cl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hyperlink" Target="http://images.google.es/imgres?imgurl=http://lmu2.lmunet.edu/athletics/Stuff/nike-logo2.gif&amp;imgrefurl=http://lmu2.lmunet.edu/athletics/&amp;h=1106&amp;w=1768&amp;sz=52&amp;tbnid=f9xy__Axl_Jp4M:&amp;tbnh=94&amp;tbnw=150&amp;prev=/images?q=logo+nike&amp;um=1&amp;start=2&amp;sa=X&amp;oi=images&amp;ct=image&amp;cd=2" TargetMode="Externa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326522" y="5286172"/>
            <a:ext cx="7315200" cy="685800"/>
          </a:xfrm>
        </p:spPr>
        <p:txBody>
          <a:bodyPr>
            <a:noAutofit/>
          </a:bodyPr>
          <a:lstStyle/>
          <a:p>
            <a:pPr algn="r"/>
            <a:r>
              <a:rPr lang="es-CL" sz="1600" dirty="0" smtClean="0">
                <a:solidFill>
                  <a:srgbClr val="FFC000"/>
                </a:solidFill>
              </a:rPr>
              <a:t>Primeros Medios </a:t>
            </a:r>
          </a:p>
          <a:p>
            <a:pPr algn="r"/>
            <a:r>
              <a:rPr lang="es-CL" sz="1600" dirty="0" smtClean="0">
                <a:solidFill>
                  <a:srgbClr val="FFC000"/>
                </a:solidFill>
              </a:rPr>
              <a:t>Educación Tecnológica</a:t>
            </a:r>
          </a:p>
          <a:p>
            <a:pPr algn="r"/>
            <a:r>
              <a:rPr lang="es-CL" sz="1600" b="1" dirty="0" smtClean="0">
                <a:solidFill>
                  <a:srgbClr val="FFC000"/>
                </a:solidFill>
              </a:rPr>
              <a:t>Colegio Palmarés</a:t>
            </a:r>
            <a:endParaRPr lang="es-CL" sz="16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www.hackmaskate.net/blog/wp-content/uploads/2009/08/logos-del-brand-key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9" y="472724"/>
            <a:ext cx="8336523" cy="46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047680" y="1609859"/>
            <a:ext cx="7083382" cy="2376008"/>
          </a:xfrm>
        </p:spPr>
        <p:txBody>
          <a:bodyPr>
            <a:noAutofit/>
          </a:bodyPr>
          <a:lstStyle/>
          <a:p>
            <a:pPr algn="ctr"/>
            <a:r>
              <a:rPr lang="es-ES" sz="60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Logotipo </a:t>
            </a:r>
            <a:br>
              <a:rPr lang="es-ES" sz="60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</a:br>
            <a:r>
              <a:rPr lang="es-ES" sz="60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e </a:t>
            </a:r>
            <a:br>
              <a:rPr lang="es-ES" sz="60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</a:br>
            <a:r>
              <a:rPr lang="es-ES" sz="60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Imagen Corporativa</a:t>
            </a:r>
            <a:endParaRPr lang="es-ES" sz="6000" b="1" cap="none" dirty="0">
              <a:ln w="13462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48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925241" y="857251"/>
            <a:ext cx="62865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4500" b="1">
                <a:solidFill>
                  <a:schemeClr val="accent2"/>
                </a:solidFill>
                <a:latin typeface="Berlin Sans FB" pitchFamily="34" charset="0"/>
              </a:rPr>
              <a:t>Universalidad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228725" y="2751535"/>
            <a:ext cx="68580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1350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2646761" y="2751535"/>
            <a:ext cx="402074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1350"/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1228725" y="2751535"/>
            <a:ext cx="68580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1350"/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2646761" y="2751535"/>
            <a:ext cx="402074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1350"/>
          </a:p>
        </p:txBody>
      </p:sp>
      <p:pic>
        <p:nvPicPr>
          <p:cNvPr id="51218" name="Picture 18" descr="nike_logo_gescann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5471" y="2887269"/>
            <a:ext cx="1543050" cy="970360"/>
          </a:xfrm>
          <a:prstGeom prst="rect">
            <a:avLst/>
          </a:prstGeom>
          <a:noFill/>
        </p:spPr>
      </p:pic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587103" y="2272903"/>
            <a:ext cx="557688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1350"/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2288382" y="2326481"/>
            <a:ext cx="487561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1350"/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1547812" y="4455319"/>
            <a:ext cx="61019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400" b="1" i="1" dirty="0">
                <a:latin typeface="Berlin Sans FB" pitchFamily="34" charset="0"/>
              </a:rPr>
              <a:t>¿ Conoces el significado de alguno de estos 3 símbolos?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2214547" y="2733962"/>
            <a:ext cx="816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s-ES" sz="7200"/>
              <a:t>蛋</a:t>
            </a:r>
            <a:endParaRPr lang="es-ES" sz="7200" dirty="0"/>
          </a:p>
        </p:txBody>
      </p:sp>
      <p:sp>
        <p:nvSpPr>
          <p:cNvPr id="17" name="16 Rectángulo"/>
          <p:cNvSpPr/>
          <p:nvPr/>
        </p:nvSpPr>
        <p:spPr>
          <a:xfrm>
            <a:off x="5408785" y="2786058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s-ES" sz="6600"/>
              <a:t>饭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val="2977774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81511" y="337185"/>
            <a:ext cx="5829300" cy="857250"/>
          </a:xfrm>
        </p:spPr>
        <p:txBody>
          <a:bodyPr/>
          <a:lstStyle/>
          <a:p>
            <a:pPr algn="l"/>
            <a:r>
              <a:rPr lang="es-ES" sz="4500" b="1" dirty="0">
                <a:solidFill>
                  <a:schemeClr val="accent2"/>
                </a:solidFill>
                <a:latin typeface="Berlin Sans FB" pitchFamily="34" charset="0"/>
              </a:rPr>
              <a:t>Evolución</a:t>
            </a:r>
          </a:p>
        </p:txBody>
      </p:sp>
      <p:sp>
        <p:nvSpPr>
          <p:cNvPr id="35844" name="Text Box 1028"/>
          <p:cNvSpPr txBox="1">
            <a:spLocks noChangeArrowheads="1"/>
          </p:cNvSpPr>
          <p:nvPr/>
        </p:nvSpPr>
        <p:spPr bwMode="auto">
          <a:xfrm>
            <a:off x="1032122" y="1370158"/>
            <a:ext cx="732807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800" dirty="0">
                <a:latin typeface="Rational Integer" pitchFamily="2" charset="0"/>
              </a:rPr>
              <a:t>Las empresas realizan grandes inversiones para </a:t>
            </a:r>
            <a:r>
              <a:rPr lang="es-ES" sz="2800" b="1" dirty="0">
                <a:latin typeface="Rational Integer" pitchFamily="2" charset="0"/>
              </a:rPr>
              <a:t>cambiar</a:t>
            </a:r>
            <a:r>
              <a:rPr lang="es-ES" sz="2800" dirty="0">
                <a:latin typeface="Rational Integer" pitchFamily="2" charset="0"/>
              </a:rPr>
              <a:t> su </a:t>
            </a:r>
            <a:r>
              <a:rPr lang="es-ES" sz="2800" b="1" dirty="0">
                <a:latin typeface="Rational Integer" pitchFamily="2" charset="0"/>
              </a:rPr>
              <a:t>imagen corporativa</a:t>
            </a:r>
            <a:r>
              <a:rPr lang="es-ES" sz="2800" dirty="0">
                <a:latin typeface="Rational Integer" pitchFamily="2" charset="0"/>
              </a:rPr>
              <a:t>.</a:t>
            </a:r>
          </a:p>
          <a:p>
            <a:pPr algn="l">
              <a:spcBef>
                <a:spcPct val="50000"/>
              </a:spcBef>
            </a:pPr>
            <a:endParaRPr lang="es-ES" sz="2800" dirty="0">
              <a:latin typeface="Rational Integer" pitchFamily="2" charset="0"/>
            </a:endParaRPr>
          </a:p>
          <a:p>
            <a:pPr algn="l">
              <a:spcBef>
                <a:spcPct val="50000"/>
              </a:spcBef>
            </a:pPr>
            <a:endParaRPr lang="es-ES" sz="2800" dirty="0" smtClean="0">
              <a:latin typeface="Rational Integer" pitchFamily="2" charset="0"/>
            </a:endParaRPr>
          </a:p>
          <a:p>
            <a:pPr algn="l">
              <a:spcBef>
                <a:spcPct val="50000"/>
              </a:spcBef>
            </a:pPr>
            <a:endParaRPr lang="es-ES" sz="2800" dirty="0">
              <a:latin typeface="Rational Integer" pitchFamily="2" charset="0"/>
            </a:endParaRPr>
          </a:p>
          <a:p>
            <a:pPr algn="l">
              <a:spcBef>
                <a:spcPct val="50000"/>
              </a:spcBef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tional Integer" pitchFamily="2" charset="0"/>
              </a:rPr>
              <a:t>Razones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tional Integer" pitchFamily="2" charset="0"/>
              </a:rPr>
              <a:t>: 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s-ES" sz="2800" dirty="0">
                <a:latin typeface="Rational Integer" pitchFamily="2" charset="0"/>
              </a:rPr>
              <a:t>Actualizar su imagen (</a:t>
            </a:r>
            <a:r>
              <a:rPr lang="es-ES" sz="2800" dirty="0" err="1">
                <a:latin typeface="Rational Integer" pitchFamily="2" charset="0"/>
              </a:rPr>
              <a:t>modas,tendencias</a:t>
            </a:r>
            <a:r>
              <a:rPr lang="es-ES" sz="2800" dirty="0">
                <a:latin typeface="Rational Integer" pitchFamily="2" charset="0"/>
              </a:rPr>
              <a:t>)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s-ES" sz="2800" dirty="0">
                <a:latin typeface="Rational Integer" pitchFamily="2" charset="0"/>
              </a:rPr>
              <a:t>R</a:t>
            </a:r>
            <a:r>
              <a:rPr lang="es-ES" sz="2800" dirty="0">
                <a:latin typeface="Rational Integer" pitchFamily="2" charset="0"/>
              </a:rPr>
              <a:t>eflejar </a:t>
            </a:r>
            <a:r>
              <a:rPr lang="es-ES" sz="2800" dirty="0">
                <a:latin typeface="Rational Integer" pitchFamily="2" charset="0"/>
              </a:rPr>
              <a:t>un cambio de rumbo en la empresa.</a:t>
            </a:r>
          </a:p>
        </p:txBody>
      </p:sp>
      <p:pic>
        <p:nvPicPr>
          <p:cNvPr id="35849" name="Picture 10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335" y="3105784"/>
            <a:ext cx="2614911" cy="94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0" name="Picture 10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695" y="2701530"/>
            <a:ext cx="2264822" cy="160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9031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4676" y="1213804"/>
            <a:ext cx="992981" cy="1228725"/>
          </a:xfrm>
          <a:prstGeom prst="rect">
            <a:avLst/>
          </a:prstGeom>
          <a:noFill/>
        </p:spPr>
      </p:pic>
      <p:pic>
        <p:nvPicPr>
          <p:cNvPr id="169987" name="Picture 3" descr="8"/>
          <p:cNvPicPr>
            <a:picLocks noChangeAspect="1" noChangeArrowheads="1"/>
          </p:cNvPicPr>
          <p:nvPr/>
        </p:nvPicPr>
        <p:blipFill rotWithShape="1">
          <a:blip r:embed="rId4"/>
          <a:srcRect r="17804" b="20086"/>
          <a:stretch/>
        </p:blipFill>
        <p:spPr bwMode="auto">
          <a:xfrm>
            <a:off x="7398162" y="2555259"/>
            <a:ext cx="1124171" cy="1762311"/>
          </a:xfrm>
          <a:prstGeom prst="rect">
            <a:avLst/>
          </a:prstGeom>
          <a:noFill/>
        </p:spPr>
      </p:pic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1844279" y="321045"/>
            <a:ext cx="62865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4500" b="1" dirty="0">
                <a:solidFill>
                  <a:schemeClr val="accent2"/>
                </a:solidFill>
                <a:latin typeface="Berlin Sans FB" pitchFamily="34" charset="0"/>
              </a:rPr>
              <a:t>Evolución</a:t>
            </a:r>
          </a:p>
        </p:txBody>
      </p:sp>
      <p:pic>
        <p:nvPicPr>
          <p:cNvPr id="169990" name="Picture 6" descr="shell pecten logo evolution"/>
          <p:cNvPicPr>
            <a:picLocks noChangeAspect="1" noChangeArrowheads="1"/>
          </p:cNvPicPr>
          <p:nvPr/>
        </p:nvPicPr>
        <p:blipFill>
          <a:blip r:embed="rId5"/>
          <a:srcRect l="3761" t="8008" r="2257" b="21780"/>
          <a:stretch>
            <a:fillRect/>
          </a:stretch>
        </p:blipFill>
        <p:spPr bwMode="auto">
          <a:xfrm>
            <a:off x="1840192" y="1714500"/>
            <a:ext cx="1630638" cy="74664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9991" name="Picture 7" descr="shell pecten logo evolution"/>
          <p:cNvPicPr>
            <a:picLocks noChangeAspect="1" noChangeArrowheads="1"/>
          </p:cNvPicPr>
          <p:nvPr/>
        </p:nvPicPr>
        <p:blipFill>
          <a:blip r:embed="rId6"/>
          <a:srcRect l="5112" t="9448" r="7303" b="27716"/>
          <a:stretch>
            <a:fillRect/>
          </a:stretch>
        </p:blipFill>
        <p:spPr bwMode="auto">
          <a:xfrm>
            <a:off x="1860352" y="2696826"/>
            <a:ext cx="1579280" cy="70724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9992" name="Picture 8" descr="shell pecten logo evolution"/>
          <p:cNvPicPr>
            <a:picLocks noChangeAspect="1" noChangeArrowheads="1"/>
          </p:cNvPicPr>
          <p:nvPr/>
        </p:nvPicPr>
        <p:blipFill>
          <a:blip r:embed="rId7"/>
          <a:srcRect l="7303" t="12599" r="8765" b="24567"/>
          <a:stretch>
            <a:fillRect/>
          </a:stretch>
        </p:blipFill>
        <p:spPr bwMode="auto">
          <a:xfrm>
            <a:off x="1840192" y="3564731"/>
            <a:ext cx="1716645" cy="68924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9993" name="Picture 9" descr="shell pecten logo evolution"/>
          <p:cNvPicPr>
            <a:picLocks noChangeAspect="1" noChangeArrowheads="1"/>
          </p:cNvPicPr>
          <p:nvPr/>
        </p:nvPicPr>
        <p:blipFill>
          <a:blip r:embed="rId8"/>
          <a:srcRect l="7339" t="11998" r="4587" b="28197"/>
          <a:stretch>
            <a:fillRect/>
          </a:stretch>
        </p:blipFill>
        <p:spPr bwMode="auto">
          <a:xfrm>
            <a:off x="1840192" y="4455319"/>
            <a:ext cx="1716645" cy="74953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9994" name="Picture 10" descr="shell pecten logo evolution"/>
          <p:cNvPicPr>
            <a:picLocks noChangeAspect="1" noChangeArrowheads="1"/>
          </p:cNvPicPr>
          <p:nvPr/>
        </p:nvPicPr>
        <p:blipFill>
          <a:blip r:embed="rId9"/>
          <a:srcRect l="7339" t="11998" r="4587" b="27896"/>
          <a:stretch>
            <a:fillRect/>
          </a:stretch>
        </p:blipFill>
        <p:spPr bwMode="auto">
          <a:xfrm>
            <a:off x="1845530" y="5328150"/>
            <a:ext cx="1711307" cy="76500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960319" y="1958969"/>
            <a:ext cx="8798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dirty="0">
                <a:latin typeface="Albertus Medium" pitchFamily="34" charset="0"/>
              </a:rPr>
              <a:t>1900</a:t>
            </a: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904789" y="2812063"/>
            <a:ext cx="863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dirty="0">
                <a:latin typeface="Albertus Medium" pitchFamily="34" charset="0"/>
              </a:rPr>
              <a:t>1909</a:t>
            </a:r>
          </a:p>
        </p:txBody>
      </p:sp>
      <p:sp>
        <p:nvSpPr>
          <p:cNvPr id="169997" name="Text Box 13"/>
          <p:cNvSpPr txBox="1">
            <a:spLocks noChangeArrowheads="1"/>
          </p:cNvSpPr>
          <p:nvPr/>
        </p:nvSpPr>
        <p:spPr bwMode="auto">
          <a:xfrm>
            <a:off x="981075" y="3515916"/>
            <a:ext cx="864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dirty="0">
                <a:latin typeface="Albertus Medium" pitchFamily="34" charset="0"/>
              </a:rPr>
              <a:t>1948</a:t>
            </a:r>
          </a:p>
        </p:txBody>
      </p:sp>
      <p:sp>
        <p:nvSpPr>
          <p:cNvPr id="169998" name="Text Box 14"/>
          <p:cNvSpPr txBox="1">
            <a:spLocks noChangeArrowheads="1"/>
          </p:cNvSpPr>
          <p:nvPr/>
        </p:nvSpPr>
        <p:spPr bwMode="auto">
          <a:xfrm>
            <a:off x="1047237" y="4332923"/>
            <a:ext cx="7929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dirty="0">
                <a:latin typeface="Albertus Medium" pitchFamily="34" charset="0"/>
              </a:rPr>
              <a:t>1961</a:t>
            </a:r>
          </a:p>
        </p:txBody>
      </p:sp>
      <p:sp>
        <p:nvSpPr>
          <p:cNvPr id="169999" name="Text Box 15"/>
          <p:cNvSpPr txBox="1">
            <a:spLocks noChangeArrowheads="1"/>
          </p:cNvSpPr>
          <p:nvPr/>
        </p:nvSpPr>
        <p:spPr bwMode="auto">
          <a:xfrm>
            <a:off x="1062633" y="5544503"/>
            <a:ext cx="701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dirty="0">
                <a:latin typeface="Albertus Medium" pitchFamily="34" charset="0"/>
              </a:rPr>
              <a:t>1995</a:t>
            </a:r>
          </a:p>
        </p:txBody>
      </p:sp>
      <p:pic>
        <p:nvPicPr>
          <p:cNvPr id="170000" name="Picture 16" descr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75471" y="1190821"/>
            <a:ext cx="1434273" cy="1266630"/>
          </a:xfrm>
          <a:prstGeom prst="rect">
            <a:avLst/>
          </a:prstGeom>
          <a:noFill/>
        </p:spPr>
      </p:pic>
      <p:pic>
        <p:nvPicPr>
          <p:cNvPr id="170001" name="Picture 17" descr="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6236" y="1200149"/>
            <a:ext cx="1004094" cy="1257301"/>
          </a:xfrm>
          <a:prstGeom prst="rect">
            <a:avLst/>
          </a:prstGeom>
          <a:noFill/>
        </p:spPr>
      </p:pic>
      <p:pic>
        <p:nvPicPr>
          <p:cNvPr id="170002" name="Picture 18" descr="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66822" y="1200149"/>
            <a:ext cx="1071362" cy="1257301"/>
          </a:xfrm>
          <a:prstGeom prst="rect">
            <a:avLst/>
          </a:prstGeom>
          <a:noFill/>
        </p:spPr>
      </p:pic>
      <p:pic>
        <p:nvPicPr>
          <p:cNvPr id="170003" name="Picture 19" descr="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02858" y="2528320"/>
            <a:ext cx="1079466" cy="1804604"/>
          </a:xfrm>
          <a:prstGeom prst="rect">
            <a:avLst/>
          </a:prstGeom>
          <a:noFill/>
        </p:spPr>
      </p:pic>
      <p:pic>
        <p:nvPicPr>
          <p:cNvPr id="170004" name="Picture 20" descr="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39072" y="2542397"/>
            <a:ext cx="1043230" cy="1775173"/>
          </a:xfrm>
          <a:prstGeom prst="rect">
            <a:avLst/>
          </a:prstGeom>
          <a:noFill/>
        </p:spPr>
      </p:pic>
      <p:pic>
        <p:nvPicPr>
          <p:cNvPr id="170005" name="Picture 21" descr="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39049" y="2551724"/>
            <a:ext cx="1013207" cy="1781555"/>
          </a:xfrm>
          <a:prstGeom prst="rect">
            <a:avLst/>
          </a:prstGeom>
          <a:noFill/>
        </p:spPr>
      </p:pic>
      <p:pic>
        <p:nvPicPr>
          <p:cNvPr id="170006" name="Picture 22" descr="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02858" y="4480707"/>
            <a:ext cx="1236214" cy="1456624"/>
          </a:xfrm>
          <a:prstGeom prst="rect">
            <a:avLst/>
          </a:prstGeom>
          <a:noFill/>
        </p:spPr>
      </p:pic>
      <p:pic>
        <p:nvPicPr>
          <p:cNvPr id="170007" name="Picture 23" descr="1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135754" y="4480707"/>
            <a:ext cx="2423997" cy="1390368"/>
          </a:xfrm>
          <a:prstGeom prst="rect">
            <a:avLst/>
          </a:prstGeom>
          <a:noFill/>
        </p:spPr>
      </p:pic>
      <p:pic>
        <p:nvPicPr>
          <p:cNvPr id="170008" name="Picture 24" descr="1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664676" y="4480707"/>
            <a:ext cx="1024482" cy="1390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3037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7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7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1925241" y="857251"/>
            <a:ext cx="62865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4500" b="1">
                <a:solidFill>
                  <a:schemeClr val="accent2"/>
                </a:solidFill>
                <a:latin typeface="Berlin Sans FB" pitchFamily="34" charset="0"/>
              </a:rPr>
              <a:t>Evolución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title"/>
          </p:nvPr>
        </p:nvSpPr>
        <p:spPr>
          <a:xfrm>
            <a:off x="1551385" y="4563666"/>
            <a:ext cx="5829300" cy="857250"/>
          </a:xfrm>
          <a:noFill/>
          <a:ln/>
        </p:spPr>
        <p:txBody>
          <a:bodyPr/>
          <a:lstStyle/>
          <a:p>
            <a:r>
              <a:rPr lang="es-ES" b="1">
                <a:latin typeface="Rational Integer" pitchFamily="2" charset="0"/>
              </a:rPr>
              <a:t>¿Complejo o simple?</a:t>
            </a:r>
          </a:p>
        </p:txBody>
      </p:sp>
      <p:pic>
        <p:nvPicPr>
          <p:cNvPr id="172036" name="Picture 4" descr="UPS logo 1920s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975894" y="2525317"/>
            <a:ext cx="1481138" cy="1890713"/>
          </a:xfrm>
          <a:prstGeom prst="rect">
            <a:avLst/>
          </a:prstGeom>
          <a:noFill/>
        </p:spPr>
      </p:pic>
      <p:pic>
        <p:nvPicPr>
          <p:cNvPr id="172037" name="Picture 5" descr="UPS logo 19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6388" y="2478882"/>
            <a:ext cx="1769214" cy="1983582"/>
          </a:xfrm>
          <a:prstGeom prst="rect">
            <a:avLst/>
          </a:prstGeom>
          <a:noFill/>
        </p:spPr>
      </p:pic>
      <p:pic>
        <p:nvPicPr>
          <p:cNvPr id="172038" name="Picture 6" descr="UPS logo 1961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4772013" y="2554201"/>
            <a:ext cx="1541477" cy="1925814"/>
          </a:xfrm>
          <a:prstGeom prst="rect">
            <a:avLst/>
          </a:prstGeom>
          <a:noFill/>
        </p:spPr>
      </p:pic>
      <p:pic>
        <p:nvPicPr>
          <p:cNvPr id="172040" name="Picture 8" descr="ups-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8143" y="2378803"/>
            <a:ext cx="1751037" cy="207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5550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2121" y="1401981"/>
            <a:ext cx="7429499" cy="1478570"/>
          </a:xfrm>
        </p:spPr>
        <p:txBody>
          <a:bodyPr/>
          <a:lstStyle/>
          <a:p>
            <a:r>
              <a:rPr lang="es-CL" dirty="0" smtClean="0"/>
              <a:t>Actividades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6059" y="3189645"/>
            <a:ext cx="7429499" cy="2193724"/>
          </a:xfrm>
        </p:spPr>
        <p:txBody>
          <a:bodyPr/>
          <a:lstStyle/>
          <a:p>
            <a:r>
              <a:rPr lang="es-CL" dirty="0" smtClean="0"/>
              <a:t>Busca y pega un ejemplo de logotipo, imago e imagotipo.</a:t>
            </a:r>
          </a:p>
          <a:p>
            <a:r>
              <a:rPr lang="es-CL" dirty="0" smtClean="0"/>
              <a:t>Busca un logotipo deficiente y diseña uno mejor. Justifica tu propuesta.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7" y="253262"/>
            <a:ext cx="3425780" cy="29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61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pauta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7727" y="1721453"/>
            <a:ext cx="7429499" cy="3541714"/>
          </a:xfrm>
        </p:spPr>
        <p:txBody>
          <a:bodyPr>
            <a:normAutofit fontScale="92500" lnSpcReduction="10000"/>
          </a:bodyPr>
          <a:lstStyle/>
          <a:p>
            <a:r>
              <a:rPr lang="es-CL" dirty="0" smtClean="0"/>
              <a:t>Busca ejemplos correctamente 6 puntos</a:t>
            </a:r>
          </a:p>
          <a:p>
            <a:r>
              <a:rPr lang="es-CL" dirty="0" smtClean="0"/>
              <a:t>Busca logotipo deficiente 3 puntos</a:t>
            </a:r>
          </a:p>
          <a:p>
            <a:r>
              <a:rPr lang="es-CL" dirty="0" smtClean="0"/>
              <a:t>Diseña propuesta creativa 6 puntos</a:t>
            </a:r>
          </a:p>
          <a:p>
            <a:r>
              <a:rPr lang="es-CL" dirty="0" smtClean="0"/>
              <a:t>Justica en forma escrita su propuesta 6 puntos</a:t>
            </a:r>
          </a:p>
          <a:p>
            <a:r>
              <a:rPr lang="es-CL" dirty="0" smtClean="0"/>
              <a:t>Utiliza una técnica de ejecución adecuada 6 puntos</a:t>
            </a:r>
          </a:p>
          <a:p>
            <a:r>
              <a:rPr lang="es-CL" dirty="0" smtClean="0"/>
              <a:t>Entrega puntualmente 4 puntos</a:t>
            </a:r>
          </a:p>
          <a:p>
            <a:r>
              <a:rPr lang="es-CL" dirty="0" smtClean="0"/>
              <a:t>Copia pauta 2 puntos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79" y="4162822"/>
            <a:ext cx="2442247" cy="24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33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791" y="5080994"/>
            <a:ext cx="2333279" cy="1350846"/>
          </a:xfrm>
          <a:prstGeom prst="rect">
            <a:avLst/>
          </a:prstGeom>
          <a:noFill/>
        </p:spPr>
      </p:pic>
      <p:pic>
        <p:nvPicPr>
          <p:cNvPr id="69638" name="Picture 6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746" y="1569596"/>
            <a:ext cx="2346323" cy="1358398"/>
          </a:xfrm>
          <a:prstGeom prst="rect">
            <a:avLst/>
          </a:prstGeom>
          <a:noFill/>
        </p:spPr>
      </p:pic>
      <p:pic>
        <p:nvPicPr>
          <p:cNvPr id="69641" name="Picture 9" descr="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422" y="3270398"/>
            <a:ext cx="2377648" cy="1376533"/>
          </a:xfrm>
          <a:prstGeom prst="rect">
            <a:avLst/>
          </a:prstGeom>
          <a:noFill/>
        </p:spPr>
      </p:pic>
      <p:pic>
        <p:nvPicPr>
          <p:cNvPr id="69642" name="Picture 10" descr="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9883" y="3320677"/>
            <a:ext cx="2290803" cy="1326254"/>
          </a:xfrm>
          <a:prstGeom prst="rect">
            <a:avLst/>
          </a:prstGeom>
          <a:noFill/>
        </p:spPr>
      </p:pic>
      <p:pic>
        <p:nvPicPr>
          <p:cNvPr id="69644" name="Picture 12" descr="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82150" y="3320677"/>
            <a:ext cx="2260863" cy="1308921"/>
          </a:xfrm>
          <a:prstGeom prst="rect">
            <a:avLst/>
          </a:prstGeom>
          <a:noFill/>
        </p:spPr>
      </p:pic>
      <p:pic>
        <p:nvPicPr>
          <p:cNvPr id="69645" name="Picture 13" descr="2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48197" y="5175190"/>
            <a:ext cx="2314392" cy="1339911"/>
          </a:xfrm>
          <a:prstGeom prst="rect">
            <a:avLst/>
          </a:prstGeom>
          <a:noFill/>
        </p:spPr>
      </p:pic>
      <p:pic>
        <p:nvPicPr>
          <p:cNvPr id="69646" name="Picture 14" descr="3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28622" y="5175190"/>
            <a:ext cx="2314391" cy="1339911"/>
          </a:xfrm>
          <a:prstGeom prst="rect">
            <a:avLst/>
          </a:prstGeom>
          <a:noFill/>
        </p:spPr>
      </p:pic>
      <p:pic>
        <p:nvPicPr>
          <p:cNvPr id="69648" name="Picture 16" descr="4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48197" y="1585667"/>
            <a:ext cx="2290803" cy="1326255"/>
          </a:xfrm>
          <a:prstGeom prst="rect">
            <a:avLst/>
          </a:prstGeom>
          <a:noFill/>
        </p:spPr>
      </p:pic>
      <p:sp>
        <p:nvSpPr>
          <p:cNvPr id="69672" name="Rectangle 40"/>
          <p:cNvSpPr>
            <a:spLocks noChangeArrowheads="1"/>
          </p:cNvSpPr>
          <p:nvPr/>
        </p:nvSpPr>
        <p:spPr bwMode="auto">
          <a:xfrm>
            <a:off x="1376046" y="369942"/>
            <a:ext cx="644390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4050" b="1" dirty="0">
                <a:solidFill>
                  <a:schemeClr val="accent2"/>
                </a:solidFill>
                <a:latin typeface="Berlin Sans FB" pitchFamily="34" charset="0"/>
              </a:rPr>
              <a:t>Adivina…que marca es?</a:t>
            </a:r>
            <a:endParaRPr lang="es-ES" sz="4050" b="1" dirty="0">
              <a:solidFill>
                <a:schemeClr val="accent2"/>
              </a:solidFill>
              <a:latin typeface="Berlin Sans FB" pitchFamily="34" charset="0"/>
            </a:endParaRPr>
          </a:p>
        </p:txBody>
      </p:sp>
      <p:pic>
        <p:nvPicPr>
          <p:cNvPr id="69651" name="Picture 19" descr="5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7300" y="1569596"/>
            <a:ext cx="2292185" cy="1327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7202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184858" y="1472222"/>
            <a:ext cx="6687104" cy="26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 algn="just">
              <a:lnSpc>
                <a:spcPct val="80000"/>
              </a:lnSpc>
              <a:spcBef>
                <a:spcPct val="20000"/>
              </a:spcBef>
            </a:pPr>
            <a:r>
              <a:rPr lang="es-ES" sz="3200" b="1" dirty="0">
                <a:latin typeface="Bauhaus 93" pitchFamily="82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s-ES" sz="3200" b="1" dirty="0">
                <a:latin typeface="Rational Integer" pitchFamily="2" charset="0"/>
                <a:ea typeface="Arial Unicode MS" pitchFamily="34" charset="-128"/>
                <a:cs typeface="Arial Unicode MS" pitchFamily="34" charset="-128"/>
              </a:rPr>
              <a:t>MARCA:</a:t>
            </a:r>
            <a:r>
              <a:rPr lang="es-ES" sz="3200" dirty="0">
                <a:latin typeface="Rational Integer" pitchFamily="2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s-ES" sz="3200" dirty="0" smtClean="0">
              <a:latin typeface="Rational Integer" pitchFamily="2" charset="0"/>
              <a:ea typeface="Arial Unicode MS" pitchFamily="34" charset="-128"/>
              <a:cs typeface="Arial Unicode MS" pitchFamily="34" charset="-128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</a:pPr>
            <a:endParaRPr lang="es-ES" sz="3200" dirty="0">
              <a:latin typeface="Rational Integer" pitchFamily="2" charset="0"/>
              <a:ea typeface="Arial Unicode MS" pitchFamily="34" charset="-128"/>
              <a:cs typeface="Arial Unicode MS" pitchFamily="34" charset="-128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sz="3200" dirty="0" smtClean="0">
                <a:latin typeface="Rational Integer" pitchFamily="2" charset="0"/>
                <a:ea typeface="Arial Unicode MS" pitchFamily="34" charset="-128"/>
                <a:cs typeface="Arial Unicode MS" pitchFamily="34" charset="-128"/>
              </a:rPr>
              <a:t>Es </a:t>
            </a:r>
            <a:r>
              <a:rPr lang="es-ES" sz="3200" dirty="0">
                <a:latin typeface="Rational Integer" pitchFamily="2" charset="0"/>
                <a:ea typeface="Arial Unicode MS" pitchFamily="34" charset="-128"/>
                <a:cs typeface="Arial Unicode MS" pitchFamily="34" charset="-128"/>
              </a:rPr>
              <a:t>el nombre que reciben los productos.</a:t>
            </a: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</a:pPr>
            <a:r>
              <a:rPr lang="es-ES" sz="3200" dirty="0">
                <a:latin typeface="Rational Integer" pitchFamily="2" charset="0"/>
                <a:ea typeface="Arial Unicode MS" pitchFamily="34" charset="-128"/>
                <a:cs typeface="Arial Unicode MS" pitchFamily="34" charset="-128"/>
              </a:rPr>
              <a:t>    Ante la necesidad de </a:t>
            </a:r>
            <a:r>
              <a:rPr lang="es-ES" sz="3200" b="1" dirty="0">
                <a:latin typeface="Rational Integer" pitchFamily="2" charset="0"/>
                <a:ea typeface="Arial Unicode MS" pitchFamily="34" charset="-128"/>
                <a:cs typeface="Arial Unicode MS" pitchFamily="34" charset="-128"/>
              </a:rPr>
              <a:t>representar visualmente tal marca </a:t>
            </a:r>
            <a:r>
              <a:rPr lang="es-ES" sz="3200" dirty="0">
                <a:latin typeface="Rational Integer" pitchFamily="2" charset="0"/>
                <a:ea typeface="Arial Unicode MS" pitchFamily="34" charset="-128"/>
                <a:cs typeface="Arial Unicode MS" pitchFamily="34" charset="-128"/>
              </a:rPr>
              <a:t>existen </a:t>
            </a:r>
            <a:r>
              <a:rPr lang="es-ES" sz="3200" b="1" dirty="0">
                <a:latin typeface="Rational Integer" pitchFamily="2" charset="0"/>
                <a:ea typeface="Arial Unicode MS" pitchFamily="34" charset="-128"/>
                <a:cs typeface="Arial Unicode MS" pitchFamily="34" charset="-128"/>
              </a:rPr>
              <a:t>los logotipos</a:t>
            </a:r>
            <a:r>
              <a:rPr lang="es-ES" sz="3200" dirty="0">
                <a:latin typeface="Rational Integer" pitchFamily="2" charset="0"/>
                <a:ea typeface="Arial Unicode MS" pitchFamily="34" charset="-128"/>
                <a:cs typeface="Arial Unicode MS" pitchFamily="34" charset="-128"/>
              </a:rPr>
              <a:t>, que proporcionan la imagen de la marca corporativa.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455599" y="318759"/>
            <a:ext cx="6048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s-ES" sz="4500" b="1" dirty="0">
                <a:solidFill>
                  <a:schemeClr val="accent2"/>
                </a:solidFill>
                <a:latin typeface="Berlin Sans FB" pitchFamily="34" charset="0"/>
              </a:rPr>
              <a:t>¿Qué es la marca …?</a:t>
            </a:r>
          </a:p>
        </p:txBody>
      </p:sp>
      <p:pic>
        <p:nvPicPr>
          <p:cNvPr id="81925" name="Picture 5" descr="danone-7749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217" y="4664775"/>
            <a:ext cx="2950274" cy="1353113"/>
          </a:xfrm>
          <a:prstGeom prst="rect">
            <a:avLst/>
          </a:prstGeom>
          <a:noFill/>
        </p:spPr>
      </p:pic>
      <p:pic>
        <p:nvPicPr>
          <p:cNvPr id="81927" name="Picture 7" descr="productos-pil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7392" y="4664774"/>
            <a:ext cx="3242231" cy="1353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7312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2765" y="532223"/>
            <a:ext cx="58293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s-ES" sz="4500" b="1" dirty="0">
                <a:solidFill>
                  <a:schemeClr val="accent2"/>
                </a:solidFill>
                <a:latin typeface="Berlin Sans FB" pitchFamily="34" charset="0"/>
              </a:rPr>
              <a:t>Origen</a:t>
            </a:r>
            <a:r>
              <a:rPr lang="es-ES" dirty="0">
                <a:solidFill>
                  <a:schemeClr val="accent2"/>
                </a:solidFill>
                <a:latin typeface="Berlin Sans FB" pitchFamily="34" charset="0"/>
              </a:rPr>
              <a:t/>
            </a:r>
            <a:br>
              <a:rPr lang="es-ES" dirty="0">
                <a:solidFill>
                  <a:schemeClr val="accent2"/>
                </a:solidFill>
                <a:latin typeface="Berlin Sans FB" pitchFamily="34" charset="0"/>
              </a:rPr>
            </a:br>
            <a:r>
              <a:rPr lang="es-ES" dirty="0">
                <a:latin typeface="Rational Integer" pitchFamily="2" charset="0"/>
              </a:rPr>
              <a:t>	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410574" y="1389473"/>
            <a:ext cx="6211491" cy="3086100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es-ES" sz="2800" dirty="0">
                <a:latin typeface="Rational Integer" pitchFamily="2" charset="0"/>
              </a:rPr>
              <a:t>Los </a:t>
            </a:r>
            <a:r>
              <a:rPr lang="es-ES" sz="2800" b="1" dirty="0">
                <a:latin typeface="Rational Integer" pitchFamily="2" charset="0"/>
              </a:rPr>
              <a:t>primeros logotipos</a:t>
            </a:r>
            <a:r>
              <a:rPr lang="es-ES" sz="2800" dirty="0">
                <a:latin typeface="Rational Integer" pitchFamily="2" charset="0"/>
              </a:rPr>
              <a:t> aparecen en </a:t>
            </a:r>
            <a:r>
              <a:rPr lang="es-ES" sz="2800" dirty="0">
                <a:latin typeface="Rational Integer" pitchFamily="2" charset="0"/>
              </a:rPr>
              <a:t>el imperio Romano y posteriormente en la </a:t>
            </a:r>
            <a:r>
              <a:rPr lang="es-ES" sz="2800" b="1" dirty="0">
                <a:latin typeface="Rational Integer" pitchFamily="2" charset="0"/>
              </a:rPr>
              <a:t>Edad Media</a:t>
            </a:r>
            <a:r>
              <a:rPr lang="es-ES" sz="2800" dirty="0">
                <a:latin typeface="Rational Integer" pitchFamily="2" charset="0"/>
              </a:rPr>
              <a:t> en los escudos de armas , las  marcas utilizadas por  los distintos gremios de artesanos (albañiles, carpinteros, herreros, etc....).</a:t>
            </a:r>
          </a:p>
          <a:p>
            <a:pPr algn="just">
              <a:buFontTx/>
              <a:buNone/>
            </a:pPr>
            <a:endParaRPr lang="es-ES" sz="2800" dirty="0">
              <a:latin typeface="Rational Integer" pitchFamily="2" charset="0"/>
            </a:endParaRPr>
          </a:p>
        </p:txBody>
      </p:sp>
      <p:pic>
        <p:nvPicPr>
          <p:cNvPr id="83972" name="Picture 4" descr="va_skb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0698" y="3824265"/>
            <a:ext cx="1891367" cy="2516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5361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Oval 2"/>
          <p:cNvSpPr>
            <a:spLocks noChangeArrowheads="1"/>
          </p:cNvSpPr>
          <p:nvPr/>
        </p:nvSpPr>
        <p:spPr bwMode="auto">
          <a:xfrm>
            <a:off x="4969234" y="5074276"/>
            <a:ext cx="3286124" cy="1408863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>
                <a:latin typeface="Arial Black" panose="020B0A04020102020204" pitchFamily="34" charset="0"/>
              </a:rPr>
              <a:t>que tenga </a:t>
            </a:r>
            <a:r>
              <a:rPr lang="es-ES" sz="14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CONNOTACIONES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POSITIVAS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400" dirty="0">
                <a:latin typeface="Arial Black" panose="020B0A04020102020204" pitchFamily="34" charset="0"/>
              </a:rPr>
              <a:t>“ viva tours, amena, uni2”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285876" y="133531"/>
            <a:ext cx="6858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s-ES" sz="3300" b="1" dirty="0">
                <a:solidFill>
                  <a:schemeClr val="accent2"/>
                </a:solidFill>
                <a:latin typeface="Berlin Sans FB" pitchFamily="34" charset="0"/>
              </a:rPr>
              <a:t>Características Marca / Nombre</a:t>
            </a:r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1725769" y="5563673"/>
            <a:ext cx="2679645" cy="105606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ES" sz="1400" b="1" dirty="0">
              <a:latin typeface="Arial Black" panose="020B0A040201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CORTA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400" dirty="0">
                <a:latin typeface="Arial Black" panose="020B0A04020102020204" pitchFamily="34" charset="0"/>
              </a:rPr>
              <a:t>“</a:t>
            </a:r>
            <a:r>
              <a:rPr lang="es-ES" sz="1400" dirty="0" err="1">
                <a:latin typeface="Arial Black" panose="020B0A04020102020204" pitchFamily="34" charset="0"/>
              </a:rPr>
              <a:t>cortty</a:t>
            </a:r>
            <a:r>
              <a:rPr lang="es-ES" sz="1400" dirty="0">
                <a:latin typeface="Arial Black" panose="020B0A04020102020204" pitchFamily="34" charset="0"/>
              </a:rPr>
              <a:t>- trina”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ES" sz="1400" b="1" dirty="0">
              <a:latin typeface="Arial Black" panose="020B0A04020102020204" pitchFamily="34" charset="0"/>
            </a:endParaRPr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378716" y="2613752"/>
            <a:ext cx="2827970" cy="98959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ES" sz="1400" b="1" dirty="0">
              <a:latin typeface="Arial Black" panose="020B0A040201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PRONUNCIABLE</a:t>
            </a:r>
            <a:endParaRPr lang="es-ES" sz="14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400" dirty="0">
                <a:latin typeface="Arial Black" panose="020B0A04020102020204" pitchFamily="34" charset="0"/>
              </a:rPr>
              <a:t>“</a:t>
            </a:r>
            <a:r>
              <a:rPr lang="es-ES" sz="1400" dirty="0" err="1">
                <a:latin typeface="Arial Black" panose="020B0A04020102020204" pitchFamily="34" charset="0"/>
              </a:rPr>
              <a:t>schweppes</a:t>
            </a:r>
            <a:r>
              <a:rPr lang="es-ES" sz="1400" dirty="0">
                <a:latin typeface="Arial Black" panose="020B0A04020102020204" pitchFamily="34" charset="0"/>
              </a:rPr>
              <a:t>, </a:t>
            </a:r>
            <a:r>
              <a:rPr lang="es-ES" sz="1400" dirty="0" err="1">
                <a:latin typeface="Arial Black" panose="020B0A04020102020204" pitchFamily="34" charset="0"/>
              </a:rPr>
              <a:t>beefeater</a:t>
            </a:r>
            <a:r>
              <a:rPr lang="es-ES" sz="1400" dirty="0">
                <a:latin typeface="Arial Black" panose="020B0A04020102020204" pitchFamily="34" charset="0"/>
              </a:rPr>
              <a:t>”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ES" sz="1400" b="1" dirty="0">
              <a:latin typeface="Arial Black" panose="020B0A04020102020204" pitchFamily="34" charset="0"/>
            </a:endParaRPr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5750030" y="3186266"/>
            <a:ext cx="3393970" cy="135647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ES" sz="1400" b="1" dirty="0">
              <a:latin typeface="Arial Black" panose="020B0A040201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>
                <a:latin typeface="Arial Black" panose="020B0A04020102020204" pitchFamily="34" charset="0"/>
              </a:rPr>
              <a:t>que se </a:t>
            </a:r>
            <a:r>
              <a:rPr lang="es-ES" sz="14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ASOCIE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>
                <a:latin typeface="Arial Black" panose="020B0A04020102020204" pitchFamily="34" charset="0"/>
              </a:rPr>
              <a:t> al </a:t>
            </a:r>
            <a:r>
              <a:rPr lang="es-ES" sz="1400" b="1" dirty="0">
                <a:latin typeface="Arial Black" panose="020B0A04020102020204" pitchFamily="34" charset="0"/>
              </a:rPr>
              <a:t>ATRIBUTO EMOCIONAL del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>
                <a:latin typeface="Arial Black" panose="020B0A04020102020204" pitchFamily="34" charset="0"/>
              </a:rPr>
              <a:t>producto</a:t>
            </a:r>
            <a:endParaRPr lang="es-ES" sz="1400" dirty="0">
              <a:latin typeface="Arial Black" panose="020B0A040201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400" dirty="0">
                <a:latin typeface="Arial Black" panose="020B0A04020102020204" pitchFamily="34" charset="0"/>
              </a:rPr>
              <a:t>“ yogures </a:t>
            </a:r>
            <a:r>
              <a:rPr lang="es-ES" sz="1400" dirty="0" err="1">
                <a:latin typeface="Arial Black" panose="020B0A04020102020204" pitchFamily="34" charset="0"/>
              </a:rPr>
              <a:t>vitalínea</a:t>
            </a:r>
            <a:r>
              <a:rPr lang="es-ES" sz="1400" dirty="0">
                <a:latin typeface="Arial Black" panose="020B0A04020102020204" pitchFamily="34" charset="0"/>
              </a:rPr>
              <a:t>”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ES" sz="1400" b="1" dirty="0">
              <a:latin typeface="Arial Black" panose="020B0A04020102020204" pitchFamily="34" charset="0"/>
            </a:endParaRPr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>
            <a:off x="1634655" y="1213280"/>
            <a:ext cx="3144062" cy="1094307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s-ES" sz="1350" b="1" dirty="0">
              <a:latin typeface="Arial Black" panose="020B0A040201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CACOFÓNICA</a:t>
            </a:r>
            <a:r>
              <a:rPr lang="es-ES" sz="14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:</a:t>
            </a:r>
            <a:r>
              <a:rPr lang="es-ES" sz="1400" b="1" dirty="0">
                <a:latin typeface="Arial Black" panose="020B0A04020102020204" pitchFamily="34" charset="0"/>
              </a:rPr>
              <a:t> agradable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>
                <a:latin typeface="Arial Black" panose="020B0A04020102020204" pitchFamily="34" charset="0"/>
              </a:rPr>
              <a:t>al oído y no resulte ridícula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400" dirty="0">
                <a:latin typeface="Arial Black" panose="020B0A04020102020204" pitchFamily="34" charset="0"/>
              </a:rPr>
              <a:t>“brandy pepito</a:t>
            </a:r>
            <a:r>
              <a:rPr lang="es-ES" sz="1350" dirty="0">
                <a:latin typeface="Arial Black" panose="020B0A04020102020204" pitchFamily="34" charset="0"/>
              </a:rPr>
              <a:t>”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ES" sz="1350" b="1" dirty="0">
              <a:latin typeface="Arial Black" panose="020B0A04020102020204" pitchFamily="34" charset="0"/>
            </a:endParaRPr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528403" y="3909511"/>
            <a:ext cx="2511011" cy="142471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>
                <a:latin typeface="Arial Black" panose="020B0A04020102020204" pitchFamily="34" charset="0"/>
              </a:rPr>
              <a:t>que sea </a:t>
            </a:r>
            <a:r>
              <a:rPr lang="es-ES" sz="14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FÁCIL </a:t>
            </a:r>
            <a:r>
              <a:rPr lang="es-ES" sz="1400" b="1" dirty="0">
                <a:latin typeface="Arial Black" panose="020B0A04020102020204" pitchFamily="34" charset="0"/>
              </a:rPr>
              <a:t>de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>
                <a:latin typeface="Arial Black" panose="020B0A04020102020204" pitchFamily="34" charset="0"/>
              </a:rPr>
              <a:t>reconocer y recordar</a:t>
            </a:r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5349161" y="1354495"/>
            <a:ext cx="2906197" cy="1468057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DISTINTA</a:t>
            </a:r>
            <a:r>
              <a:rPr lang="es-ES" sz="1400" b="1" dirty="0">
                <a:latin typeface="Arial Black" panose="020B0A04020102020204" pitchFamily="34" charset="0"/>
              </a:rPr>
              <a:t> de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" sz="1400" b="1" dirty="0">
                <a:latin typeface="Arial Black" panose="020B0A04020102020204" pitchFamily="34" charset="0"/>
              </a:rPr>
              <a:t>las marcas competidoras</a:t>
            </a: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985770" y="904079"/>
            <a:ext cx="140493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100" dirty="0">
                <a:latin typeface="Bauhaus 93" pitchFamily="82" charset="0"/>
              </a:rPr>
              <a:t>Que sea</a:t>
            </a:r>
            <a:r>
              <a:rPr lang="es-ES" sz="1350" dirty="0">
                <a:latin typeface="Bauhaus 93" pitchFamily="82" charset="0"/>
              </a:rPr>
              <a:t>..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95" y="2483720"/>
            <a:ext cx="2334526" cy="252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12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  <p:bldP spid="82949" grpId="0" animBg="1"/>
      <p:bldP spid="82950" grpId="0" animBg="1"/>
      <p:bldP spid="82951" grpId="0" animBg="1"/>
      <p:bldP spid="82952" grpId="0" animBg="1"/>
      <p:bldP spid="82953" grpId="0" animBg="1"/>
      <p:bldP spid="829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Representación visual</a:t>
            </a: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2025253" y="2725342"/>
          <a:ext cx="5099447" cy="258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2473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857250"/>
            <a:ext cx="5829300" cy="857250"/>
          </a:xfrm>
        </p:spPr>
        <p:txBody>
          <a:bodyPr/>
          <a:lstStyle/>
          <a:p>
            <a:pPr algn="l"/>
            <a:r>
              <a:rPr lang="es-ES" sz="4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Logotipo</a:t>
            </a:r>
            <a:endParaRPr lang="es-ES" sz="45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714500"/>
            <a:ext cx="6423338" cy="3429000"/>
          </a:xfrm>
        </p:spPr>
        <p:txBody>
          <a:bodyPr>
            <a:noAutofit/>
          </a:bodyPr>
          <a:lstStyle/>
          <a:p>
            <a:pPr algn="just"/>
            <a:r>
              <a:rPr lang="es-ES" sz="3600" b="1" dirty="0">
                <a:latin typeface="Rational Integer" pitchFamily="2" charset="0"/>
              </a:rPr>
              <a:t>Definición</a:t>
            </a:r>
            <a:r>
              <a:rPr lang="es-ES" sz="3600" dirty="0">
                <a:latin typeface="Rational Integer" pitchFamily="2" charset="0"/>
              </a:rPr>
              <a:t>: </a:t>
            </a:r>
            <a:r>
              <a:rPr lang="es-ES" sz="2800" dirty="0">
                <a:latin typeface="Rational Integer" pitchFamily="2" charset="0"/>
                <a:cs typeface="Times New Roman" pitchFamily="18" charset="0"/>
              </a:rPr>
              <a:t>Distintivo formado por un grupo de letras, abreviatura o símbolo que representa una empresa, un producto, la celebración de un acontecimiento , etc.</a:t>
            </a:r>
            <a:r>
              <a:rPr lang="es-ES" sz="2800" dirty="0">
                <a:solidFill>
                  <a:srgbClr val="990000"/>
                </a:solidFill>
                <a:latin typeface="Rational Integer" pitchFamily="2" charset="0"/>
                <a:cs typeface="Times New Roman" pitchFamily="18" charset="0"/>
              </a:rPr>
              <a:t> </a:t>
            </a:r>
            <a:endParaRPr lang="es-ES" sz="2800" dirty="0">
              <a:latin typeface="Rational Integer" pitchFamily="2" charset="0"/>
            </a:endParaRPr>
          </a:p>
          <a:p>
            <a:pPr algn="just">
              <a:buFontTx/>
              <a:buNone/>
            </a:pPr>
            <a:r>
              <a:rPr lang="es-ES" sz="3600" dirty="0">
                <a:solidFill>
                  <a:srgbClr val="000000"/>
                </a:solidFill>
                <a:latin typeface="Rational Integer" pitchFamily="2" charset="0"/>
                <a:cs typeface="Arial" charset="0"/>
                <a:hlinkClick r:id="rId3"/>
              </a:rPr>
              <a:t> </a:t>
            </a:r>
            <a:r>
              <a:rPr lang="es-ES" sz="3600" dirty="0">
                <a:solidFill>
                  <a:srgbClr val="000000"/>
                </a:solidFill>
                <a:latin typeface="Rational Integer" pitchFamily="2" charset="0"/>
                <a:cs typeface="Arial" charset="0"/>
              </a:rPr>
              <a:t> </a:t>
            </a:r>
          </a:p>
          <a:p>
            <a:pPr algn="just">
              <a:buFontTx/>
              <a:buNone/>
            </a:pPr>
            <a:r>
              <a:rPr lang="es-ES" sz="3600" dirty="0">
                <a:latin typeface="Rational Integer" pitchFamily="2" charset="0"/>
              </a:rPr>
              <a:t> </a:t>
            </a:r>
          </a:p>
          <a:p>
            <a:pPr algn="just">
              <a:buFontTx/>
              <a:buNone/>
            </a:pPr>
            <a:endParaRPr lang="es-ES" sz="3600" dirty="0">
              <a:latin typeface="Rational Integer" pitchFamily="2" charset="0"/>
            </a:endParaRPr>
          </a:p>
        </p:txBody>
      </p:sp>
      <p:pic>
        <p:nvPicPr>
          <p:cNvPr id="4104" name="Picture 8" descr="logo-c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469" y="4314423"/>
            <a:ext cx="1584101" cy="1584101"/>
          </a:xfrm>
          <a:prstGeom prst="rect">
            <a:avLst/>
          </a:prstGeom>
          <a:noFill/>
        </p:spPr>
      </p:pic>
      <p:pic>
        <p:nvPicPr>
          <p:cNvPr id="4111" name="Picture 15" descr="BATMAN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5949" y="4430910"/>
            <a:ext cx="2025881" cy="1467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5383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7" y="302417"/>
            <a:ext cx="58293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s-ES" sz="4500" b="1" dirty="0">
                <a:solidFill>
                  <a:schemeClr val="accent2"/>
                </a:solidFill>
                <a:latin typeface="Berlin Sans FB" pitchFamily="34" charset="0"/>
              </a:rPr>
              <a:t>Tipos de logotipo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277541" y="1287887"/>
            <a:ext cx="7235394" cy="421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sz="2100" b="1" dirty="0">
                <a:solidFill>
                  <a:schemeClr val="accent1"/>
                </a:solidFill>
                <a:latin typeface="Albertus Medium" pitchFamily="34" charset="0"/>
              </a:rPr>
              <a:t>Logotipo</a:t>
            </a:r>
            <a:r>
              <a:rPr lang="es-ES" sz="2100" dirty="0">
                <a:solidFill>
                  <a:schemeClr val="accent1"/>
                </a:solidFill>
                <a:latin typeface="Albertus Medium" pitchFamily="34" charset="0"/>
              </a:rPr>
              <a:t>:</a:t>
            </a:r>
            <a:r>
              <a:rPr lang="es-ES" dirty="0">
                <a:latin typeface="Albertus Medium" pitchFamily="34" charset="0"/>
              </a:rPr>
              <a:t> compuesto por tipografía y no contiene dibujos, acorde con la imagen que la empresa quiere transmitir</a:t>
            </a:r>
            <a:r>
              <a:rPr lang="es-ES" dirty="0" smtClean="0">
                <a:latin typeface="Albertus Medium" pitchFamily="34" charset="0"/>
              </a:rPr>
              <a:t>.</a:t>
            </a: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dirty="0">
              <a:latin typeface="Albertus Medium" pitchFamily="34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dirty="0" smtClean="0">
              <a:latin typeface="Albertus Medium" pitchFamily="34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dirty="0">
              <a:latin typeface="Albertus Medium" pitchFamily="34" charset="0"/>
            </a:endParaRPr>
          </a:p>
          <a:p>
            <a:pPr marL="257175" indent="-25717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sz="1200" dirty="0">
              <a:latin typeface="Albertus Medium" pitchFamily="34" charset="0"/>
            </a:endParaRPr>
          </a:p>
          <a:p>
            <a:pPr marL="257175" indent="-25717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sz="1200" dirty="0">
              <a:latin typeface="Albertus Medium" pitchFamily="34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sz="2100" b="1" dirty="0">
                <a:solidFill>
                  <a:schemeClr val="accent1"/>
                </a:solidFill>
                <a:latin typeface="Albertus Medium" pitchFamily="34" charset="0"/>
              </a:rPr>
              <a:t>Imago</a:t>
            </a:r>
            <a:r>
              <a:rPr lang="es-ES" b="1" dirty="0">
                <a:solidFill>
                  <a:schemeClr val="accent1"/>
                </a:solidFill>
                <a:latin typeface="Albertus Medium" pitchFamily="34" charset="0"/>
              </a:rPr>
              <a:t>:</a:t>
            </a:r>
            <a:r>
              <a:rPr lang="es-ES" dirty="0">
                <a:latin typeface="Albertus Medium" pitchFamily="34" charset="0"/>
              </a:rPr>
              <a:t> </a:t>
            </a:r>
            <a:r>
              <a:rPr lang="es-ES" dirty="0">
                <a:latin typeface="Albertus Medium" pitchFamily="34" charset="0"/>
              </a:rPr>
              <a:t>es una imagen figurativa, un dibujo que representa a una empresa sin utilizar tipografía</a:t>
            </a:r>
            <a:r>
              <a:rPr lang="es-ES" dirty="0" smtClean="0">
                <a:latin typeface="Albertus Medium" pitchFamily="34" charset="0"/>
              </a:rPr>
              <a:t>.</a:t>
            </a: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dirty="0">
              <a:latin typeface="Albertus Medium" pitchFamily="34" charset="0"/>
            </a:endParaRPr>
          </a:p>
          <a:p>
            <a:pPr marL="257175" indent="-257175">
              <a:lnSpc>
                <a:spcPct val="80000"/>
              </a:lnSpc>
              <a:spcBef>
                <a:spcPct val="20000"/>
              </a:spcBef>
            </a:pPr>
            <a:endParaRPr lang="es-ES" dirty="0">
              <a:latin typeface="Albertus Medium" pitchFamily="34" charset="0"/>
            </a:endParaRPr>
          </a:p>
          <a:p>
            <a:pPr marL="257175" indent="-257175">
              <a:lnSpc>
                <a:spcPct val="80000"/>
              </a:lnSpc>
              <a:spcBef>
                <a:spcPct val="20000"/>
              </a:spcBef>
            </a:pPr>
            <a:endParaRPr lang="es-ES" sz="1350" dirty="0">
              <a:latin typeface="Albertus Medium" pitchFamily="34" charset="0"/>
            </a:endParaRPr>
          </a:p>
          <a:p>
            <a:pPr marL="257175" indent="-257175">
              <a:lnSpc>
                <a:spcPct val="80000"/>
              </a:lnSpc>
              <a:spcBef>
                <a:spcPct val="20000"/>
              </a:spcBef>
            </a:pPr>
            <a:endParaRPr lang="es-ES" sz="1350" b="1" dirty="0">
              <a:latin typeface="Albertus Medium" pitchFamily="34" charset="0"/>
            </a:endParaRPr>
          </a:p>
          <a:p>
            <a:pPr marL="257175" indent="-257175">
              <a:lnSpc>
                <a:spcPct val="80000"/>
              </a:lnSpc>
              <a:spcBef>
                <a:spcPct val="20000"/>
              </a:spcBef>
            </a:pPr>
            <a:endParaRPr lang="es-ES" sz="1350" b="1" dirty="0">
              <a:latin typeface="Albertus Medium" pitchFamily="34" charset="0"/>
            </a:endParaRPr>
          </a:p>
          <a:p>
            <a:pPr marL="257175" indent="-25717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sz="1350" b="1" dirty="0">
              <a:latin typeface="Albertus Medium" pitchFamily="34" charset="0"/>
            </a:endParaRPr>
          </a:p>
          <a:p>
            <a:pPr marL="257175" indent="-257175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sz="2100" b="1" dirty="0" err="1">
                <a:solidFill>
                  <a:schemeClr val="accent1"/>
                </a:solidFill>
                <a:latin typeface="Albertus Medium" pitchFamily="34" charset="0"/>
              </a:rPr>
              <a:t>Imagotipo</a:t>
            </a:r>
            <a:r>
              <a:rPr lang="es-ES" sz="2100" b="1" dirty="0">
                <a:solidFill>
                  <a:schemeClr val="accent1"/>
                </a:solidFill>
                <a:latin typeface="Albertus Medium" pitchFamily="34" charset="0"/>
              </a:rPr>
              <a:t>:</a:t>
            </a:r>
            <a:r>
              <a:rPr lang="es-ES" b="1" dirty="0">
                <a:latin typeface="Albertus Medium" pitchFamily="34" charset="0"/>
              </a:rPr>
              <a:t> </a:t>
            </a:r>
            <a:r>
              <a:rPr lang="es-ES" dirty="0">
                <a:latin typeface="Albertus Medium" pitchFamily="34" charset="0"/>
              </a:rPr>
              <a:t>combina </a:t>
            </a:r>
            <a:r>
              <a:rPr lang="es-ES" dirty="0">
                <a:latin typeface="Albertus Medium" pitchFamily="34" charset="0"/>
              </a:rPr>
              <a:t>imago </a:t>
            </a:r>
            <a:r>
              <a:rPr lang="es-ES" dirty="0">
                <a:latin typeface="Albertus Medium" pitchFamily="34" charset="0"/>
              </a:rPr>
              <a:t>y logotipo, </a:t>
            </a:r>
            <a:r>
              <a:rPr lang="es-ES" dirty="0" smtClean="0">
                <a:latin typeface="Albertus Medium" pitchFamily="34" charset="0"/>
              </a:rPr>
              <a:t>contiene </a:t>
            </a:r>
            <a:r>
              <a:rPr lang="es-ES" dirty="0">
                <a:latin typeface="Albertus Medium" pitchFamily="34" charset="0"/>
              </a:rPr>
              <a:t>dibujo y tipografía. </a:t>
            </a:r>
          </a:p>
        </p:txBody>
      </p:sp>
      <p:pic>
        <p:nvPicPr>
          <p:cNvPr id="67598" name="Picture 14" descr="The thick letters of the Sony logotype always appear in a single 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721" y="2321581"/>
            <a:ext cx="1967682" cy="344345"/>
          </a:xfrm>
          <a:prstGeom prst="rect">
            <a:avLst/>
          </a:prstGeom>
          <a:noFill/>
        </p:spPr>
      </p:pic>
      <p:pic>
        <p:nvPicPr>
          <p:cNvPr id="67599" name="Picture 15" descr="http://lmu2.lmunet.edu/athletics/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9749" y="3571876"/>
            <a:ext cx="1890713" cy="1184672"/>
          </a:xfrm>
          <a:prstGeom prst="rect">
            <a:avLst/>
          </a:prstGeom>
          <a:noFill/>
        </p:spPr>
      </p:pic>
      <p:pic>
        <p:nvPicPr>
          <p:cNvPr id="67600" name="Picture 16" descr="mac donalds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3975" y="5662497"/>
            <a:ext cx="1317428" cy="866766"/>
          </a:xfrm>
          <a:prstGeom prst="rect">
            <a:avLst/>
          </a:prstGeom>
          <a:noFill/>
        </p:spPr>
      </p:pic>
      <p:pic>
        <p:nvPicPr>
          <p:cNvPr id="67601" name="Picture 17" descr="casio"/>
          <p:cNvPicPr>
            <a:picLocks noChangeAspect="1" noChangeArrowheads="1"/>
          </p:cNvPicPr>
          <p:nvPr/>
        </p:nvPicPr>
        <p:blipFill rotWithShape="1">
          <a:blip r:embed="rId7"/>
          <a:srcRect t="15968" b="19646"/>
          <a:stretch/>
        </p:blipFill>
        <p:spPr bwMode="auto">
          <a:xfrm>
            <a:off x="5182213" y="2303059"/>
            <a:ext cx="1587068" cy="427045"/>
          </a:xfrm>
          <a:prstGeom prst="rect">
            <a:avLst/>
          </a:prstGeom>
          <a:noFill/>
        </p:spPr>
      </p:pic>
      <p:pic>
        <p:nvPicPr>
          <p:cNvPr id="67602" name="Picture 18" descr="RStongu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93975" y="3651052"/>
            <a:ext cx="867966" cy="1026319"/>
          </a:xfrm>
          <a:prstGeom prst="rect">
            <a:avLst/>
          </a:prstGeom>
          <a:noFill/>
        </p:spPr>
      </p:pic>
      <p:pic>
        <p:nvPicPr>
          <p:cNvPr id="67603" name="Picture 19" descr="logo6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2213" y="5680042"/>
            <a:ext cx="1675209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273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75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75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739" y="359727"/>
            <a:ext cx="5829300" cy="857251"/>
          </a:xfrm>
        </p:spPr>
        <p:txBody>
          <a:bodyPr>
            <a:normAutofit/>
          </a:bodyPr>
          <a:lstStyle/>
          <a:p>
            <a:pPr algn="l"/>
            <a:r>
              <a:rPr lang="es-ES" b="1" dirty="0">
                <a:solidFill>
                  <a:schemeClr val="accent2"/>
                </a:solidFill>
                <a:latin typeface="Berlin Sans FB" pitchFamily="34" charset="0"/>
              </a:rPr>
              <a:t>Un buen logo debe 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601953" y="5901325"/>
            <a:ext cx="5373290" cy="43219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s-ES" b="1" dirty="0">
                <a:solidFill>
                  <a:schemeClr val="accent2"/>
                </a:solidFill>
                <a:latin typeface="Berlin Sans FB" pitchFamily="34" charset="0"/>
              </a:rPr>
              <a:t>Reflejar la identidad de la empresa</a:t>
            </a: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231739" y="1460237"/>
            <a:ext cx="1837134" cy="102631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1600"/>
          </a:p>
          <a:p>
            <a:pPr algn="ctr"/>
            <a:r>
              <a:rPr lang="es-ES" sz="1600" b="1">
                <a:solidFill>
                  <a:schemeClr val="bg1"/>
                </a:solidFill>
              </a:rPr>
              <a:t>ATEMPORAL</a:t>
            </a:r>
          </a:p>
          <a:p>
            <a:pPr algn="ctr"/>
            <a:endParaRPr lang="es-ES" sz="1600" b="1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599232" y="1511257"/>
            <a:ext cx="1837134" cy="102631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1600" dirty="0"/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UNIVERSAL</a:t>
            </a:r>
          </a:p>
          <a:p>
            <a:pPr algn="ctr"/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5966725" y="1511257"/>
            <a:ext cx="1837135" cy="102631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1600" dirty="0"/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DURADERO</a:t>
            </a:r>
          </a:p>
          <a:p>
            <a:pPr algn="ctr"/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1418433" y="4514357"/>
            <a:ext cx="1837135" cy="102631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1600"/>
          </a:p>
          <a:p>
            <a:pPr algn="ctr"/>
            <a:r>
              <a:rPr lang="es-ES" sz="1600" b="1">
                <a:solidFill>
                  <a:schemeClr val="bg1"/>
                </a:solidFill>
              </a:rPr>
              <a:t>SIMPLE</a:t>
            </a:r>
          </a:p>
          <a:p>
            <a:pPr algn="ctr"/>
            <a:endParaRPr lang="es-ES" sz="1600" b="1">
              <a:solidFill>
                <a:schemeClr val="bg1"/>
              </a:solidFill>
            </a:endParaRPr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3672606" y="4589351"/>
            <a:ext cx="1837134" cy="102631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1600" dirty="0"/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FÁCIL DE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RECORDAR</a:t>
            </a:r>
          </a:p>
          <a:p>
            <a:pPr algn="ctr"/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5851553" y="4578448"/>
            <a:ext cx="1837134" cy="1026319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1600" dirty="0"/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ATRACTIVO</a:t>
            </a:r>
          </a:p>
          <a:p>
            <a:pPr algn="ctr"/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1493659" y="2780835"/>
            <a:ext cx="6195028" cy="151195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REPRODUCIBLE A DIFERENTES </a:t>
            </a:r>
          </a:p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TAMAÑOS Y VERSIONES (Color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blanco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negro,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papel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web)</a:t>
            </a:r>
          </a:p>
        </p:txBody>
      </p:sp>
    </p:spTree>
    <p:extLst>
      <p:ext uri="{BB962C8B-B14F-4D97-AF65-F5344CB8AC3E}">
        <p14:creationId xmlns:p14="http://schemas.microsoft.com/office/powerpoint/2010/main" val="483914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  <p:bldP spid="9223" grpId="0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50</TotalTime>
  <Words>382</Words>
  <Application>Microsoft Office PowerPoint</Application>
  <PresentationFormat>Presentación en pantalla (4:3)</PresentationFormat>
  <Paragraphs>117</Paragraphs>
  <Slides>15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9" baseType="lpstr">
      <vt:lpstr>Arial Unicode MS</vt:lpstr>
      <vt:lpstr>ＭＳ Ｐゴシック</vt:lpstr>
      <vt:lpstr>Albertus Medium</vt:lpstr>
      <vt:lpstr>Arial</vt:lpstr>
      <vt:lpstr>Arial Black</vt:lpstr>
      <vt:lpstr>Bauhaus 93</vt:lpstr>
      <vt:lpstr>Berlin Sans FB</vt:lpstr>
      <vt:lpstr>Berlin Sans FB Demi</vt:lpstr>
      <vt:lpstr>Calibri</vt:lpstr>
      <vt:lpstr>Rational Integer</vt:lpstr>
      <vt:lpstr>Times New Roman</vt:lpstr>
      <vt:lpstr>Trebuchet MS</vt:lpstr>
      <vt:lpstr>Tw Cen MT</vt:lpstr>
      <vt:lpstr>Circuito</vt:lpstr>
      <vt:lpstr>Logotipo  e  Imagen Corporativa</vt:lpstr>
      <vt:lpstr>Presentación de PowerPoint</vt:lpstr>
      <vt:lpstr>Presentación de PowerPoint</vt:lpstr>
      <vt:lpstr>Origen  </vt:lpstr>
      <vt:lpstr>Presentación de PowerPoint</vt:lpstr>
      <vt:lpstr>Representación visual</vt:lpstr>
      <vt:lpstr>Logotipo</vt:lpstr>
      <vt:lpstr>Tipos de logotipo</vt:lpstr>
      <vt:lpstr>Un buen logo debe …</vt:lpstr>
      <vt:lpstr>Presentación de PowerPoint</vt:lpstr>
      <vt:lpstr>Evolución</vt:lpstr>
      <vt:lpstr>Presentación de PowerPoint</vt:lpstr>
      <vt:lpstr>¿Complejo o simple?</vt:lpstr>
      <vt:lpstr>Actividades</vt:lpstr>
      <vt:lpstr>pauta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Sammy G</dc:creator>
  <cp:lastModifiedBy>Sammy G</cp:lastModifiedBy>
  <cp:revision>6</cp:revision>
  <dcterms:created xsi:type="dcterms:W3CDTF">2014-10-20T01:29:41Z</dcterms:created>
  <dcterms:modified xsi:type="dcterms:W3CDTF">2014-10-20T02:19:42Z</dcterms:modified>
</cp:coreProperties>
</file>